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301" r:id="rId3"/>
    <p:sldId id="308" r:id="rId4"/>
    <p:sldId id="307" r:id="rId5"/>
    <p:sldId id="306" r:id="rId6"/>
    <p:sldId id="305" r:id="rId7"/>
    <p:sldId id="311" r:id="rId8"/>
    <p:sldId id="309" r:id="rId9"/>
    <p:sldId id="31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Parrott" initials="AP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401"/>
    <a:srgbClr val="00467E"/>
    <a:srgbClr val="0098D4"/>
    <a:srgbClr val="00477F"/>
    <a:srgbClr val="04094A"/>
    <a:srgbClr val="CFD5EA"/>
    <a:srgbClr val="E9EBF6"/>
    <a:srgbClr val="00467F"/>
    <a:srgbClr val="E5EDFA"/>
    <a:srgbClr val="9FC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53" autoAdjust="0"/>
    <p:restoredTop sz="88872" autoAdjust="0"/>
  </p:normalViewPr>
  <p:slideViewPr>
    <p:cSldViewPr snapToGrid="0" snapToObjects="1">
      <p:cViewPr varScale="1">
        <p:scale>
          <a:sx n="59" d="100"/>
          <a:sy n="59" d="100"/>
        </p:scale>
        <p:origin x="6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ED53C-89C7-D048-A8B3-41CE69E2DAB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B73F7-48C1-6846-9B3F-8D3BA533F6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FD7924-A201-A543-8242-F2F5648492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291" y="2208628"/>
            <a:ext cx="3907302" cy="1983624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291" y="4392963"/>
            <a:ext cx="3907302" cy="1131740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291" y="578405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7B3BEB-1174-1B42-B9AC-4E46D655D84B}"/>
              </a:ext>
            </a:extLst>
          </p:cNvPr>
          <p:cNvCxnSpPr>
            <a:cxnSpLocks/>
          </p:cNvCxnSpPr>
          <p:nvPr userDrawn="1"/>
        </p:nvCxnSpPr>
        <p:spPr>
          <a:xfrm>
            <a:off x="678767" y="4255558"/>
            <a:ext cx="3689251" cy="0"/>
          </a:xfrm>
          <a:prstGeom prst="line">
            <a:avLst/>
          </a:prstGeom>
          <a:ln w="19050">
            <a:solidFill>
              <a:srgbClr val="0194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4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E4EAAE-78FA-274A-A50F-A68DE86BF4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518117"/>
            <a:ext cx="5882420" cy="2166425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1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41710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0"/>
            <a:ext cx="3886200" cy="41710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6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63112"/>
            <a:ext cx="3868340" cy="6962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22769"/>
            <a:ext cx="3868340" cy="3432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63112"/>
            <a:ext cx="3887391" cy="6962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22769"/>
            <a:ext cx="3887391" cy="3432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61139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5BCD1B-3815-C342-9679-E1E92B1E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633045"/>
            <a:ext cx="7886700" cy="7666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8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6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A1115A-B566-654A-AD61-C3D1B03D5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8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AFE559-773A-DD4B-893C-35F58E2AA79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33046"/>
            <a:ext cx="7886700" cy="7666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3040"/>
            <a:ext cx="7886700" cy="406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0467F"/>
                </a:solidFill>
              </a:defRPr>
            </a:lvl1pPr>
          </a:lstStyle>
          <a:p>
            <a:fld id="{ACD12D91-5F71-FE4F-A594-B9667DC218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9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00467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www.veteranscrisisline.n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tcenter.va.gov/" TargetMode="External"/><Relationship Id="rId2" Type="http://schemas.openxmlformats.org/officeDocument/2006/relationships/hyperlink" Target="http://www.mentalhealth.va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ketheconnection.ne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1C270-6858-6847-9AD6-BA3BE0B64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290" y="2208628"/>
            <a:ext cx="4119301" cy="1983624"/>
          </a:xfrm>
        </p:spPr>
        <p:txBody>
          <a:bodyPr>
            <a:normAutofit/>
          </a:bodyPr>
          <a:lstStyle/>
          <a:p>
            <a:r>
              <a:rPr lang="en-US" dirty="0"/>
              <a:t>VA Suicide Prevention Program</a:t>
            </a:r>
            <a:endParaRPr lang="en-US" sz="22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F95BA-D8FB-014C-AA87-06DED885D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290" y="4392962"/>
            <a:ext cx="4942205" cy="15187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Gulf Coast Veterans Health Care System</a:t>
            </a:r>
          </a:p>
        </p:txBody>
      </p:sp>
    </p:spTree>
    <p:extLst>
      <p:ext uri="{BB962C8B-B14F-4D97-AF65-F5344CB8AC3E}">
        <p14:creationId xmlns:p14="http://schemas.microsoft.com/office/powerpoint/2010/main" val="281709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B33D2-8A4D-4AEF-A218-B48106FBA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Suicide in The United States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6EB65-4861-4596-8151-1D9B1390A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defTabSz="457200" eaLnBrk="0" fontAlgn="base" hangingPunct="0">
              <a:lnSpc>
                <a:spcPct val="100000"/>
              </a:lnSpc>
              <a:spcBef>
                <a:spcPts val="240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More than </a:t>
            </a:r>
            <a:r>
              <a:rPr lang="en-US" sz="2400" b="1" dirty="0">
                <a:solidFill>
                  <a:srgbClr val="0083BE"/>
                </a:solidFill>
                <a:latin typeface="Arial" charset="0"/>
                <a:cs typeface="Arial" charset="0"/>
              </a:rPr>
              <a:t>45,000</a:t>
            </a:r>
            <a:r>
              <a:rPr lang="en-US" sz="2400" dirty="0">
                <a:solidFill>
                  <a:srgbClr val="0083BE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deaths from suicide per year among the general U.S. population.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ts val="240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Suicide is the </a:t>
            </a:r>
            <a:r>
              <a:rPr lang="en-US" sz="2400" b="1" dirty="0">
                <a:solidFill>
                  <a:srgbClr val="0083BE"/>
                </a:solidFill>
                <a:latin typeface="Arial" charset="0"/>
                <a:cs typeface="Arial" charset="0"/>
              </a:rPr>
              <a:t>10th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leading cause of death in the U.S.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ts val="240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Every </a:t>
            </a:r>
            <a:r>
              <a:rPr lang="en-US" sz="2400" b="1" dirty="0">
                <a:solidFill>
                  <a:srgbClr val="0083BE"/>
                </a:solidFill>
                <a:latin typeface="Arial" charset="0"/>
                <a:cs typeface="Arial" charset="0"/>
              </a:rPr>
              <a:t>12.8 minutes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someone dies by suicide.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ts val="240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age-adjusted suicide rate in 2017 was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per 100,000 individuals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09369-59F6-4CD2-8CB5-D2023BE0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29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5B8-57D8-400C-831E-00BC1861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Facts about Veteran Suicide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0523C-9F4F-4DD4-85A1-F40CDF312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defTabSz="457200" eaLnBrk="0" fontAlgn="base" hangingPunct="0">
              <a:lnSpc>
                <a:spcPct val="100000"/>
              </a:lnSpc>
              <a:spcBef>
                <a:spcPts val="240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altLang="en-US" sz="2400" b="1" dirty="0">
                <a:solidFill>
                  <a:srgbClr val="0083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20.6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die each day from suicide. 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ts val="240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altLang="en-US" sz="2400" b="1" dirty="0">
                <a:solidFill>
                  <a:srgbClr val="0083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18%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all deaths by suicide among U.S. adults were Veterans. 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ts val="240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are more likely than the general population to use </a:t>
            </a:r>
            <a:r>
              <a:rPr lang="en-US" sz="2400" b="1" dirty="0">
                <a:solidFill>
                  <a:srgbClr val="0083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firearms (69.4%)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 means for suicide.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ts val="240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2016, the rate of suicide was </a:t>
            </a:r>
            <a:r>
              <a:rPr lang="en-US" altLang="en-US" sz="2400" b="1" dirty="0">
                <a:solidFill>
                  <a:srgbClr val="0083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times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higher among Veterans compared to non-Veteran adults.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13D35-D524-46B2-BA82-2182AD157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0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A475-0A1E-43AD-8D8A-D4B356C54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 Suicide Statistics, 2016</a:t>
            </a:r>
          </a:p>
        </p:txBody>
      </p:sp>
      <p:pic>
        <p:nvPicPr>
          <p:cNvPr id="6" name="Content Placeholder 5" descr="Screen Clipping">
            <a:extLst>
              <a:ext uri="{FF2B5EF4-FFF2-40B4-BE49-F238E27FC236}">
                <a16:creationId xmlns:a16="http://schemas.microsoft.com/office/drawing/2014/main" id="{8F4618A6-D3E2-49A5-BE02-532C83663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0700" y="1600729"/>
            <a:ext cx="2800741" cy="18957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7D579-37B5-456D-8A19-EA142D9C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51038A60-0237-46E8-AFE3-0565DA750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" y="1571370"/>
            <a:ext cx="4338863" cy="1753464"/>
          </a:xfrm>
          <a:prstGeom prst="rect">
            <a:avLst/>
          </a:prstGeom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B5B5A362-84C1-4AE5-8C66-AF2507185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50" y="3496469"/>
            <a:ext cx="8528050" cy="23167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C61B22-79DB-4070-B440-31BB60E0FD74}"/>
              </a:ext>
            </a:extLst>
          </p:cNvPr>
          <p:cNvSpPr/>
          <p:nvPr/>
        </p:nvSpPr>
        <p:spPr>
          <a:xfrm>
            <a:off x="4795935" y="4273420"/>
            <a:ext cx="1418253" cy="22393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48692-8D53-410B-B329-14975EE3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GCVHCS Suicide Prevention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0F3D7-37DE-41E2-A12A-3FD88E69D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99735"/>
            <a:ext cx="8254093" cy="4825219"/>
          </a:xfrm>
        </p:spPr>
        <p:txBody>
          <a:bodyPr>
            <a:normAutofit fontScale="92500"/>
          </a:bodyPr>
          <a:lstStyle/>
          <a:p>
            <a:pPr marL="342900" lvl="0" indent="-342900" defTabSz="457200" eaLnBrk="0" fontAlgn="base" hangingPunct="0">
              <a:lnSpc>
                <a:spcPct val="100000"/>
              </a:lnSpc>
              <a:spcBef>
                <a:spcPts val="120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Total of 5 staff: 2 Coordinators and 3 Case Managers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ts val="120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Where are we located?	</a:t>
            </a:r>
          </a:p>
          <a:p>
            <a:pPr marL="742950" lvl="1" indent="-285750" defTabSz="457200" eaLnBrk="0" fontAlgn="base" hangingPunct="0">
              <a:lnSpc>
                <a:spcPct val="100000"/>
              </a:lnSpc>
              <a:spcBef>
                <a:spcPts val="1200"/>
              </a:spcBef>
              <a:buClr>
                <a:srgbClr val="07377F"/>
              </a:buClr>
              <a:buFont typeface=".HelveticaNeueDeskInterface-Regular" charset="-120"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Biloxi</a:t>
            </a:r>
          </a:p>
          <a:p>
            <a:pPr lvl="2" defTabSz="457200" eaLnBrk="0" fontAlgn="base" hangingPunct="0">
              <a:lnSpc>
                <a:spcPct val="100000"/>
              </a:lnSpc>
              <a:spcBef>
                <a:spcPts val="120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Lynn Worley, LCSW, BCD – Lead Suicide Prevention Coordinator </a:t>
            </a:r>
          </a:p>
          <a:p>
            <a:pPr lvl="2" defTabSz="457200" eaLnBrk="0" fontAlgn="base" hangingPunct="0">
              <a:lnSpc>
                <a:spcPct val="100000"/>
              </a:lnSpc>
              <a:spcBef>
                <a:spcPts val="120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Kirie Paddy, LCSW, BCD – Suicide Prevention Case Manager</a:t>
            </a:r>
          </a:p>
          <a:p>
            <a:pPr marL="742950" lvl="1" indent="-285750" defTabSz="457200" eaLnBrk="0" fontAlgn="base" hangingPunct="0">
              <a:lnSpc>
                <a:spcPct val="100000"/>
              </a:lnSpc>
              <a:spcBef>
                <a:spcPts val="1200"/>
              </a:spcBef>
              <a:buClr>
                <a:srgbClr val="07377F"/>
              </a:buClr>
              <a:buFont typeface=".HelveticaNeueDeskInterface-Regular" charset="-120"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Mobile</a:t>
            </a:r>
          </a:p>
          <a:p>
            <a:pPr lvl="2" defTabSz="457200" eaLnBrk="0" fontAlgn="base" hangingPunct="0">
              <a:lnSpc>
                <a:spcPct val="100000"/>
              </a:lnSpc>
              <a:spcBef>
                <a:spcPts val="120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Rachel Mosley, LCSW – Suicide Prevention Case Manager</a:t>
            </a:r>
          </a:p>
          <a:p>
            <a:pPr marL="742950" lvl="1" indent="-285750" defTabSz="457200" eaLnBrk="0" fontAlgn="base" hangingPunct="0">
              <a:lnSpc>
                <a:spcPct val="100000"/>
              </a:lnSpc>
              <a:spcBef>
                <a:spcPts val="1200"/>
              </a:spcBef>
              <a:buClr>
                <a:srgbClr val="07377F"/>
              </a:buClr>
              <a:buFont typeface=".HelveticaNeueDeskInterface-Regular" charset="-120"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JACC, Pensacola, FL</a:t>
            </a:r>
          </a:p>
          <a:p>
            <a:pPr lvl="2" defTabSz="457200" eaLnBrk="0" fontAlgn="base" hangingPunct="0">
              <a:lnSpc>
                <a:spcPct val="100000"/>
              </a:lnSpc>
              <a:spcBef>
                <a:spcPts val="120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Carrie Musselwhite, LCSW – Suicide Prevention Coordinator for CBOCs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1" indent="-285750" defTabSz="457200" eaLnBrk="0" fontAlgn="base" hangingPunct="0">
              <a:lnSpc>
                <a:spcPct val="100000"/>
              </a:lnSpc>
              <a:spcBef>
                <a:spcPts val="1200"/>
              </a:spcBef>
              <a:buClr>
                <a:srgbClr val="07377F"/>
              </a:buClr>
              <a:buFont typeface=".HelveticaNeueDeskInterface-Regular" charset="-120"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Eglin</a:t>
            </a:r>
          </a:p>
          <a:p>
            <a:pPr lvl="2" defTabSz="457200" eaLnBrk="0" fontAlgn="base" hangingPunct="0">
              <a:lnSpc>
                <a:spcPct val="100000"/>
              </a:lnSpc>
              <a:spcBef>
                <a:spcPts val="1200"/>
              </a:spcBef>
              <a:buClr>
                <a:srgbClr val="07377F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Angela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VanNuck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, LCSW – Part-time Suicide Prevention Case Manager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19E759-9A82-4798-8EC5-1C27DD78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0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93AC8-764E-4433-BF7C-8BE3C6CAC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Suicide Prevention is Doing to Help: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838AB-0F20-441B-A2C4-65B688305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733044"/>
          </a:xfrm>
        </p:spPr>
        <p:txBody>
          <a:bodyPr>
            <a:normAutofit/>
          </a:bodyPr>
          <a:lstStyle/>
          <a:p>
            <a:pPr marL="342900" lvl="0" indent="-342900" defTabSz="457200" eaLnBrk="0" fontAlgn="base" hangingPunct="0">
              <a:lnSpc>
                <a:spcPct val="100000"/>
              </a:lnSpc>
              <a:spcBef>
                <a:spcPts val="240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Identify High Risk Veterans, track appointments, and coordinate enhanced care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ts val="240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Coordination of care with Community and VA providers 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ts val="240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On-going training to VA, Community Agencies, &amp; Law Enforcement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ts val="240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Lethal Means Reduction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ts val="240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Outreach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ts val="240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VCL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ts val="240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REACH VET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ts val="240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Research Studies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595B9-238C-4589-95CF-6E663096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2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63A2B-D2FB-411E-8482-D0BF44EBE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Veterans Crisis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2B3E9-E315-4C76-B9B9-657E900A5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302000"/>
            <a:ext cx="7886700" cy="2226602"/>
          </a:xfrm>
        </p:spPr>
        <p:txBody>
          <a:bodyPr>
            <a:normAutofit/>
          </a:bodyPr>
          <a:lstStyle/>
          <a:p>
            <a:pPr marL="0"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Veterans Crisis Line/Chat/Text</a:t>
            </a:r>
          </a:p>
          <a:p>
            <a:pPr marL="342900" lvl="1" indent="-342900" defTabSz="4572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1-800-273-8255 and Press 1</a:t>
            </a:r>
            <a:endParaRPr lang="en-US" altLang="en-US" b="1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hlinkClick r:id="rId2"/>
            </a:endParaRPr>
          </a:p>
          <a:p>
            <a:pPr marL="0" lvl="0" indent="0" defTabSz="4572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hlinkClick r:id="rId2"/>
              </a:rPr>
              <a:t>VeteransCrisisLine.net</a:t>
            </a:r>
            <a:endParaRPr lang="en-US" altLang="en-US" sz="24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marL="0" lvl="0" indent="0" defTabSz="4572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Text to </a:t>
            </a:r>
            <a:r>
              <a:rPr lang="en-US" altLang="en-US" sz="2400" b="1" dirty="0">
                <a:solidFill>
                  <a:srgbClr val="C6262E"/>
                </a:solidFill>
                <a:latin typeface="Arial" pitchFamily="34" charset="0"/>
                <a:ea typeface="ＭＳ Ｐゴシック" pitchFamily="34" charset="-128"/>
              </a:rPr>
              <a:t>838255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43CD1-0FB9-4686-B7FA-A1573069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DEF55C-7345-4E68-978B-9399B969B6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679" y="1486129"/>
            <a:ext cx="4665109" cy="150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9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06B0-ED9B-453D-9766-8946D4768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B587B-1CE1-4CAD-A777-605870CA2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700"/>
            <a:ext cx="7886700" cy="5073651"/>
          </a:xfrm>
        </p:spPr>
        <p:txBody>
          <a:bodyPr>
            <a:normAutofit/>
          </a:bodyPr>
          <a:lstStyle/>
          <a:p>
            <a:pPr marL="0" lvl="0" indent="0" defTabSz="457200" eaLnBrk="0" fontAlgn="base" hangingPunct="0">
              <a:lnSpc>
                <a:spcPct val="100000"/>
              </a:lnSpc>
              <a:spcBef>
                <a:spcPts val="0"/>
              </a:spcBef>
              <a:buClr>
                <a:srgbClr val="07377F"/>
              </a:buClr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Mental Health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ts val="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VHA provides specialty inpatient and outpatient mental health services at its medical centers and community-based outpatient clinics.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For more information on VA Mental Health Services, visit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  <a:cs typeface="Arial" charset="0"/>
                <a:hlinkClick r:id="rId2"/>
              </a:rPr>
              <a:t>www.mentalhealth.va.gov</a:t>
            </a:r>
            <a:endParaRPr lang="en-US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ts val="0"/>
              </a:spcBef>
              <a:buClr>
                <a:srgbClr val="07377F"/>
              </a:buClr>
              <a:buNone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Vet Centers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ts val="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Vet Centers are VA community-based centers that provide a range of counseling, outreach, and referral services. For more information about Vet Centers and to find the Vet Center closest to you, visit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  <a:t>www.vetcenter.va.gov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ts val="0"/>
              </a:spcBef>
              <a:buClr>
                <a:srgbClr val="07377F"/>
              </a:buClr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Make The Connection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ts val="0"/>
              </a:spcBef>
              <a:buClr>
                <a:srgbClr val="07377F"/>
              </a:buClr>
              <a:buFont typeface="Wingdings" charset="2"/>
              <a:buChar char="§"/>
            </a:pPr>
            <a:r>
              <a:rPr lang="en-US" sz="1600" i="1" dirty="0">
                <a:solidFill>
                  <a:srgbClr val="000000"/>
                </a:solidFill>
                <a:latin typeface="Arial" charset="0"/>
                <a:cs typeface="Arial" charset="0"/>
              </a:rPr>
              <a:t>MakeTheConnection.net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is a one-stop resource where Veterans and their families and friends can privately explore information about physical and mental health symptoms and learn about available resources and support. Visit 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  <a:cs typeface="Arial" charset="0"/>
                <a:hlinkClick r:id="rId4"/>
              </a:rPr>
              <a:t>MakeTheConnection.net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to learn more. </a:t>
            </a:r>
            <a:endParaRPr lang="en-US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ED341-0E67-4059-87FE-B88FABD8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5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01274-B69E-412F-B79A-B0C22AE3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701"/>
            <a:ext cx="7886700" cy="766689"/>
          </a:xfrm>
        </p:spPr>
        <p:txBody>
          <a:bodyPr/>
          <a:lstStyle/>
          <a:p>
            <a:r>
              <a:rPr lang="en-US" dirty="0"/>
              <a:t>How to Reach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F313D-4F0B-4C82-A2F4-0C4F0C35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9ECE9-4C89-441F-B66A-FC4A05A15A5A}"/>
              </a:ext>
            </a:extLst>
          </p:cNvPr>
          <p:cNvSpPr txBox="1"/>
          <p:nvPr/>
        </p:nvSpPr>
        <p:spPr>
          <a:xfrm>
            <a:off x="1244469" y="1429249"/>
            <a:ext cx="2767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Lynn Worley, LCSW, BCD </a:t>
            </a:r>
          </a:p>
          <a:p>
            <a:r>
              <a:rPr lang="en-US" dirty="0"/>
              <a:t>Lead SP Coordinator</a:t>
            </a:r>
          </a:p>
          <a:p>
            <a:r>
              <a:rPr lang="en-US" dirty="0"/>
              <a:t>Email: Lynn.Worley@va.gov</a:t>
            </a:r>
          </a:p>
          <a:p>
            <a:r>
              <a:rPr lang="en-US" dirty="0"/>
              <a:t>Phone: (228)523-4288</a:t>
            </a:r>
          </a:p>
          <a:p>
            <a:r>
              <a:rPr lang="en-US" dirty="0"/>
              <a:t>Location: Biloxi VAMC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D0F62-22AC-4366-B360-469D9FFC6A56}"/>
              </a:ext>
            </a:extLst>
          </p:cNvPr>
          <p:cNvSpPr txBox="1"/>
          <p:nvPr/>
        </p:nvSpPr>
        <p:spPr>
          <a:xfrm>
            <a:off x="5131839" y="1429249"/>
            <a:ext cx="3601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Carrie Musselwhite, LCSW</a:t>
            </a:r>
          </a:p>
          <a:p>
            <a:r>
              <a:rPr lang="en-US" dirty="0"/>
              <a:t>SP Coordinator CBOCs</a:t>
            </a:r>
          </a:p>
          <a:p>
            <a:r>
              <a:rPr lang="en-US" dirty="0"/>
              <a:t>Email: Carrie.Musselwhite@va.gov</a:t>
            </a:r>
          </a:p>
          <a:p>
            <a:r>
              <a:rPr lang="en-US" dirty="0"/>
              <a:t>Phone: (850)912-2310</a:t>
            </a:r>
          </a:p>
          <a:p>
            <a:r>
              <a:rPr lang="en-US" dirty="0"/>
              <a:t>Location: JACC, Pensacola, FL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1A010E-7F6E-48EB-92A1-1A49898A6FF1}"/>
              </a:ext>
            </a:extLst>
          </p:cNvPr>
          <p:cNvSpPr txBox="1"/>
          <p:nvPr/>
        </p:nvSpPr>
        <p:spPr>
          <a:xfrm>
            <a:off x="1244469" y="3670494"/>
            <a:ext cx="3383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Kirie Paddy, LCSW, BCD</a:t>
            </a:r>
          </a:p>
          <a:p>
            <a:r>
              <a:rPr lang="en-US" dirty="0"/>
              <a:t>Email: kirie.paddy@va.gov</a:t>
            </a:r>
          </a:p>
          <a:p>
            <a:r>
              <a:rPr lang="en-US" dirty="0"/>
              <a:t>Phone: (228)523-2000 ext. 34167</a:t>
            </a:r>
          </a:p>
          <a:p>
            <a:r>
              <a:rPr lang="en-US" dirty="0"/>
              <a:t>Location: Biloxi VAMC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8D2B-9F7E-47DE-8EA8-B12C30CA96C3}"/>
              </a:ext>
            </a:extLst>
          </p:cNvPr>
          <p:cNvSpPr txBox="1"/>
          <p:nvPr/>
        </p:nvSpPr>
        <p:spPr>
          <a:xfrm>
            <a:off x="5131839" y="3670494"/>
            <a:ext cx="3601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Rachel Mosley, LCSW </a:t>
            </a:r>
          </a:p>
          <a:p>
            <a:r>
              <a:rPr lang="en-US" dirty="0"/>
              <a:t>Email: Rachel.Lapointe2@va.gov</a:t>
            </a:r>
          </a:p>
          <a:p>
            <a:r>
              <a:rPr lang="en-US" dirty="0"/>
              <a:t>Phone: (251)219-3900 ext. 33838</a:t>
            </a:r>
          </a:p>
          <a:p>
            <a:r>
              <a:rPr lang="en-US" dirty="0"/>
              <a:t>Location: Mobile, AL CBOC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65A02F-06F8-4A61-9F75-14206D6A9449}"/>
              </a:ext>
            </a:extLst>
          </p:cNvPr>
          <p:cNvSpPr txBox="1"/>
          <p:nvPr/>
        </p:nvSpPr>
        <p:spPr>
          <a:xfrm>
            <a:off x="2827172" y="4963886"/>
            <a:ext cx="3601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Angela Vannuck, LCSW (Part-time)</a:t>
            </a:r>
          </a:p>
          <a:p>
            <a:r>
              <a:rPr lang="en-US" dirty="0"/>
              <a:t>Email: Angela.Vannuck@va.gov</a:t>
            </a:r>
          </a:p>
          <a:p>
            <a:r>
              <a:rPr lang="en-US" dirty="0"/>
              <a:t>Phone: 850-609-2631</a:t>
            </a:r>
          </a:p>
          <a:p>
            <a:r>
              <a:rPr lang="en-US" dirty="0"/>
              <a:t>Location: Eglin AFB CBOC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A663AF-C547-4048-860A-F7AC5100B8B6}"/>
              </a:ext>
            </a:extLst>
          </p:cNvPr>
          <p:cNvSpPr txBox="1"/>
          <p:nvPr/>
        </p:nvSpPr>
        <p:spPr>
          <a:xfrm>
            <a:off x="2146041" y="830815"/>
            <a:ext cx="431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Coordinators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DE0D8D-38F7-4135-9BFA-CFC0A67CB72F}"/>
              </a:ext>
            </a:extLst>
          </p:cNvPr>
          <p:cNvSpPr txBox="1"/>
          <p:nvPr/>
        </p:nvSpPr>
        <p:spPr>
          <a:xfrm>
            <a:off x="2612571" y="2895118"/>
            <a:ext cx="3383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Case Managers</a:t>
            </a:r>
          </a:p>
        </p:txBody>
      </p:sp>
    </p:spTree>
    <p:extLst>
      <p:ext uri="{BB962C8B-B14F-4D97-AF65-F5344CB8AC3E}">
        <p14:creationId xmlns:p14="http://schemas.microsoft.com/office/powerpoint/2010/main" val="2843426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4146</TotalTime>
  <Words>451</Words>
  <Application>Microsoft Office PowerPoint</Application>
  <PresentationFormat>On-screen Show (4:3)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.HelveticaNeueDeskInterface-Regular</vt:lpstr>
      <vt:lpstr>Arial</vt:lpstr>
      <vt:lpstr>Calibri</vt:lpstr>
      <vt:lpstr>Wingdings</vt:lpstr>
      <vt:lpstr>Office Theme</vt:lpstr>
      <vt:lpstr>VA Suicide Prevention Program</vt:lpstr>
      <vt:lpstr>Suicide in The United States </vt:lpstr>
      <vt:lpstr>Facts about Veteran Suicide</vt:lpstr>
      <vt:lpstr>Florida Suicide Statistics, 2016</vt:lpstr>
      <vt:lpstr>GCVHCS Suicide Prevention Program</vt:lpstr>
      <vt:lpstr>What Suicide Prevention is Doing to Help:</vt:lpstr>
      <vt:lpstr>Veterans Crisis Line</vt:lpstr>
      <vt:lpstr>Resources</vt:lpstr>
      <vt:lpstr>How to Reach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Greco</dc:creator>
  <cp:lastModifiedBy>Terry Cowan</cp:lastModifiedBy>
  <cp:revision>139</cp:revision>
  <dcterms:created xsi:type="dcterms:W3CDTF">2018-04-11T18:57:32Z</dcterms:created>
  <dcterms:modified xsi:type="dcterms:W3CDTF">2019-08-14T14:24:32Z</dcterms:modified>
</cp:coreProperties>
</file>